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pRgDoE4jxfYTG8yBKk7q54a4y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2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2"/>
          <p:cNvSpPr txBox="1"/>
          <p:nvPr>
            <p:ph type="ctrTitle"/>
          </p:nvPr>
        </p:nvSpPr>
        <p:spPr>
          <a:xfrm>
            <a:off x="2611808" y="3428998"/>
            <a:ext cx="5518066" cy="226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subTitle"/>
          </p:nvPr>
        </p:nvSpPr>
        <p:spPr>
          <a:xfrm>
            <a:off x="2772274" y="2268786"/>
            <a:ext cx="5357600" cy="116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b="0" sz="18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3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3"/>
          <p:cNvSpPr txBox="1"/>
          <p:nvPr>
            <p:ph type="title"/>
          </p:nvPr>
        </p:nvSpPr>
        <p:spPr>
          <a:xfrm>
            <a:off x="2611808" y="808056"/>
            <a:ext cx="795409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" type="body"/>
          </p:nvPr>
        </p:nvSpPr>
        <p:spPr>
          <a:xfrm rot="5400000">
            <a:off x="4672955" y="152760"/>
            <a:ext cx="3997828" cy="779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4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4"/>
          <p:cNvSpPr txBox="1"/>
          <p:nvPr>
            <p:ph type="title"/>
          </p:nvPr>
        </p:nvSpPr>
        <p:spPr>
          <a:xfrm rot="5400000">
            <a:off x="7280577" y="2764621"/>
            <a:ext cx="5244126" cy="1326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" type="body"/>
          </p:nvPr>
        </p:nvSpPr>
        <p:spPr>
          <a:xfrm rot="5400000">
            <a:off x="3302436" y="276725"/>
            <a:ext cx="5079534" cy="6466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lt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5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5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4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4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6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6"/>
          <p:cNvSpPr txBox="1"/>
          <p:nvPr>
            <p:ph type="title"/>
          </p:nvPr>
        </p:nvSpPr>
        <p:spPr>
          <a:xfrm>
            <a:off x="2609873" y="3147254"/>
            <a:ext cx="7956560" cy="1424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2773968" y="2268786"/>
            <a:ext cx="7791931" cy="8784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6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7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7"/>
          <p:cNvSpPr txBox="1"/>
          <p:nvPr>
            <p:ph type="title"/>
          </p:nvPr>
        </p:nvSpPr>
        <p:spPr>
          <a:xfrm>
            <a:off x="2609873" y="805817"/>
            <a:ext cx="7950984" cy="1081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2605374" y="2052116"/>
            <a:ext cx="389196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2" type="body"/>
          </p:nvPr>
        </p:nvSpPr>
        <p:spPr>
          <a:xfrm>
            <a:off x="6666636" y="2052114"/>
            <a:ext cx="3894222" cy="3997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7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8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2609873" y="805818"/>
            <a:ext cx="7956560" cy="107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" type="body"/>
          </p:nvPr>
        </p:nvSpPr>
        <p:spPr>
          <a:xfrm>
            <a:off x="2609285" y="2052115"/>
            <a:ext cx="3896467" cy="713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62" name="Google Shape;62;p18"/>
          <p:cNvSpPr txBox="1"/>
          <p:nvPr>
            <p:ph idx="2" type="body"/>
          </p:nvPr>
        </p:nvSpPr>
        <p:spPr>
          <a:xfrm>
            <a:off x="2609285" y="2851331"/>
            <a:ext cx="3893623" cy="307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3" type="body"/>
          </p:nvPr>
        </p:nvSpPr>
        <p:spPr>
          <a:xfrm>
            <a:off x="6666634" y="2052115"/>
            <a:ext cx="3899798" cy="713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64" name="Google Shape;64;p18"/>
          <p:cNvSpPr txBox="1"/>
          <p:nvPr>
            <p:ph idx="4" type="body"/>
          </p:nvPr>
        </p:nvSpPr>
        <p:spPr>
          <a:xfrm>
            <a:off x="6666635" y="2851331"/>
            <a:ext cx="3899798" cy="307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9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9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0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1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1970323" y="1282451"/>
            <a:ext cx="2664361" cy="19032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5120154" y="805818"/>
            <a:ext cx="5446278" cy="52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1970322" y="3186154"/>
            <a:ext cx="2664361" cy="2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89" name="Google Shape;89;p21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2"/>
          <p:cNvSpPr/>
          <p:nvPr>
            <p:ph idx="2" type="pic"/>
          </p:nvPr>
        </p:nvSpPr>
        <p:spPr>
          <a:xfrm>
            <a:off x="6747062" y="3229"/>
            <a:ext cx="4629734" cy="685800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</p:sp>
      <p:sp>
        <p:nvSpPr>
          <p:cNvPr id="96" name="Google Shape;96;p22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2"/>
          <p:cNvSpPr txBox="1"/>
          <p:nvPr>
            <p:ph type="title"/>
          </p:nvPr>
        </p:nvSpPr>
        <p:spPr>
          <a:xfrm>
            <a:off x="1971241" y="1282452"/>
            <a:ext cx="3970986" cy="1900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1970322" y="3182928"/>
            <a:ext cx="3971874" cy="2386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99" name="Google Shape;99;p22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image" Target="../media/image4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1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1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1469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861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1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5" name="Google Shape;125;p13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1469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861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3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cultus.hk/Christ/Christians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5.jpg"/><Relationship Id="rId6" Type="http://schemas.openxmlformats.org/officeDocument/2006/relationships/hyperlink" Target="https://www.flickr.com/photos/75905404@N00/2493884105" TargetMode="External"/><Relationship Id="rId7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hyperlink" Target="https://www.flickr.com/photos/4thglryofgod/8784955343/" TargetMode="External"/><Relationship Id="rId5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10.jpg"/><Relationship Id="rId7" Type="http://schemas.openxmlformats.org/officeDocument/2006/relationships/hyperlink" Target="https://bjthoughts.com/tag/hinduism/" TargetMode="External"/><Relationship Id="rId8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2611808" y="3428998"/>
            <a:ext cx="5518066" cy="226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基督徒的信仰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2772274" y="2268786"/>
            <a:ext cx="5357600" cy="116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 txBox="1"/>
          <p:nvPr>
            <p:ph idx="1" type="body"/>
          </p:nvPr>
        </p:nvSpPr>
        <p:spPr>
          <a:xfrm>
            <a:off x="6307374" y="147116"/>
            <a:ext cx="4891415" cy="6664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-344170" lvl="0" marL="34417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0000"/>
              <a:buChar char="▪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在人內存有天主的氣。雖是如此，聖經確切肯定人不是神</a:t>
            </a:r>
            <a:r>
              <a:rPr b="1" lang="en-US"/>
              <a:t>﹔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人神之間有著極大的差別。「上主天主用地上的灰土形成了人，在他鼻孔內吹了一口生氣，人就成了一個有靈的生物。」</a:t>
            </a:r>
            <a:r>
              <a:rPr b="1" lang="en-US"/>
              <a:t>﹙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創</a:t>
            </a:r>
            <a:r>
              <a:rPr b="1" lang="en-US"/>
              <a:t>2：7﹚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天主使人有異於其他動物，只有人能分享天主的「一口生氣」，這是一大奧秘。人一方面是由泥土造成，另一方面卻與天主相似。人要醒覺到自己的本質。「天主於是照自己的肖像造了人，就是照天主的肖像造了人：造了一男一女。」</a:t>
            </a:r>
            <a:r>
              <a:rPr b="1" lang="en-US"/>
              <a:t>﹙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創</a:t>
            </a:r>
            <a:r>
              <a:rPr b="1" lang="en-US"/>
              <a:t>1：27﹚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究竟人甚麼肖似天主呢</a:t>
            </a:r>
            <a:r>
              <a:rPr b="1" lang="en-US"/>
              <a:t>﹖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這是值得研究的。創世紀第一章描述天主的創造，從第一天至第五天，天主創造天空、海洋、陸地、動植物……這一切後，第六天祂才造人，這表示人在一切萬物之上。「天主說：『讓我們照我們的肖像，按我們的模樣造人，叫他管理海中的魚、天空的飛鳥、牲畜、各種野獸、在地上爬行的各種爬蟲。』」</a:t>
            </a:r>
            <a:r>
              <a:rPr b="1" lang="en-US"/>
              <a:t>﹙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創</a:t>
            </a:r>
            <a:r>
              <a:rPr b="1" lang="en-US"/>
              <a:t>1：26﹚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天主在造人前，祂已設定了自己的計劃：祂要照自己的肖像，按自己的模樣造人，祂要人管理天地萬物。天主要人做大地的主人，祂給予人管理大地的權柄。天主更祝福人，要人生育繁殖，充滿大地。全地面上的各種蔬菜果子及動物，天主都給人作食物</a:t>
            </a:r>
            <a:r>
              <a:rPr b="1" lang="en-US"/>
              <a:t>﹙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參閱創</a:t>
            </a:r>
            <a:r>
              <a:rPr b="1" lang="en-US"/>
              <a:t>1：28-30﹚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。因此，人應該清楚了解自己的身份，人是管理人，絕不能成為獨裁者，因為一切都是天主的恩賜，而極權更不是天主的肖像，因為天主不會統治人，不會利用人去滿足自己的心意。天主「必如牧人，牧放自己的羊群，以自己的手臂集合小羊，把牠們抱在自己的懷中，溫良地領導哺乳的母羊」</a:t>
            </a:r>
            <a:r>
              <a:rPr b="1" lang="en-US"/>
              <a:t>﹙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依</a:t>
            </a:r>
            <a:r>
              <a:rPr b="1" lang="en-US"/>
              <a:t>40：11﹚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，「使人畜生命安全」</a:t>
            </a:r>
            <a:r>
              <a:rPr b="1" lang="en-US"/>
              <a:t>﹙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詠</a:t>
            </a:r>
            <a:r>
              <a:rPr b="1" lang="en-US"/>
              <a:t>36：7﹚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。就此，人也要像天主般牧養大地，使一切受造物都能發揮其本能，達致創世之初的共融合一。人應該承認在歷史的進程中，許多時人誤以為自己是大地的統治者，隨意濫用，使大地再不適宜生命的繁衍。以上所述極符合現今提倡的環保精神。</a:t>
            </a:r>
            <a:endParaRPr/>
          </a:p>
        </p:txBody>
      </p:sp>
      <p:pic>
        <p:nvPicPr>
          <p:cNvPr descr="Free picture: landscape, stream, nature, water, river ..." id="250" name="Google Shape;2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625" y="2000235"/>
            <a:ext cx="5791199" cy="3257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lt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1609124" y="487443"/>
            <a:ext cx="5841548" cy="5841548"/>
          </a:xfrm>
          <a:prstGeom prst="ellipse">
            <a:avLst/>
          </a:prstGeom>
          <a:solidFill>
            <a:srgbClr val="D8EE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D8EE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 txBox="1"/>
          <p:nvPr>
            <p:ph type="title"/>
          </p:nvPr>
        </p:nvSpPr>
        <p:spPr>
          <a:xfrm>
            <a:off x="3039048" y="2568817"/>
            <a:ext cx="7155598" cy="3133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6600">
                <a:latin typeface="Arial"/>
                <a:ea typeface="Arial"/>
                <a:cs typeface="Arial"/>
                <a:sym typeface="Arial"/>
              </a:rPr>
              <a:t>人是甚麼</a:t>
            </a: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"/>
          <p:cNvSpPr/>
          <p:nvPr/>
        </p:nvSpPr>
        <p:spPr>
          <a:xfrm flipH="1" rot="-5400000">
            <a:off x="2683113" y="2704397"/>
            <a:ext cx="353100" cy="353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>
            <p:ph idx="1" type="body"/>
          </p:nvPr>
        </p:nvSpPr>
        <p:spPr>
          <a:xfrm>
            <a:off x="1063746" y="91360"/>
            <a:ext cx="9506393" cy="3282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-344170" lvl="0" marL="34417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0000"/>
              <a:buChar char="▪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歷代的哲學家、社會學家、心理學家、人類學家，以至神學家對「人」都下了很多不同的定義</a:t>
            </a:r>
            <a:r>
              <a:rPr b="1" lang="en-US"/>
              <a:t>﹔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然而聖經對「人」沒有任何實質的定義，聖經卻捕捉了人在不同境況中的三種關係，那就是人與天主、人與人及人與大地的關係。聖經的記載讓人循序漸進地認識「人是甚麼」這問題。創世紀一開始便述說：「天主於是照自己的肖像造了人」</a:t>
            </a:r>
            <a:r>
              <a:rPr b="1" lang="en-US"/>
              <a:t>﹙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創</a:t>
            </a:r>
            <a:r>
              <a:rPr b="1" lang="en-US"/>
              <a:t>1：27﹚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，從這第一個天主所造的人開始，人已不斷在尋找這完美的天主肖像，而這肖像在歷史的進程中也不斷進步</a:t>
            </a:r>
            <a:r>
              <a:rPr b="1" lang="en-US"/>
              <a:t>﹔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就如現代科學家在研究蜜蜂時，會發現蜜蜂雖各自四出飛行，卻與其他蜜蜂有著非常緊密的連繫，牠們不是獨立行事的。科學家在研究某一項目時，他們會認識到許多其他的事物。因為宇宙中的每件事，表面上似是獨立運作，實際上是互為關連的。人也是這樣。</a:t>
            </a:r>
            <a:br>
              <a:rPr b="1" lang="en-US"/>
            </a:br>
            <a:endParaRPr b="1"/>
          </a:p>
        </p:txBody>
      </p:sp>
      <p:pic>
        <p:nvPicPr>
          <p:cNvPr descr="young-people-jumping image - Free stock photo - Public ..." id="168" name="Google Shape;16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107" y="2951356"/>
            <a:ext cx="7891346" cy="5239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89" y="-5487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/>
          <p:nvPr/>
        </p:nvSpPr>
        <p:spPr>
          <a:xfrm>
            <a:off x="0" y="0"/>
            <a:ext cx="959909" cy="6858000"/>
          </a:xfrm>
          <a:prstGeom prst="rect">
            <a:avLst/>
          </a:prstGeom>
          <a:solidFill>
            <a:srgbClr val="2F46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"/>
          <p:cNvSpPr/>
          <p:nvPr/>
        </p:nvSpPr>
        <p:spPr>
          <a:xfrm>
            <a:off x="959910" y="0"/>
            <a:ext cx="7869544" cy="6858000"/>
          </a:xfrm>
          <a:custGeom>
            <a:rect b="b" l="l" r="r" t="t"/>
            <a:pathLst>
              <a:path extrusionOk="0" h="6858000" w="7821919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D29">
                  <a:alpha val="0"/>
                </a:srgbClr>
              </a:gs>
              <a:gs pos="20000">
                <a:srgbClr val="1F2D29">
                  <a:alpha val="0"/>
                </a:srgbClr>
              </a:gs>
              <a:gs pos="25996">
                <a:srgbClr val="1F2D29">
                  <a:alpha val="3921"/>
                </a:srgbClr>
              </a:gs>
              <a:gs pos="100000">
                <a:schemeClr val="dk2"/>
              </a:gs>
            </a:gsLst>
            <a:lin ang="108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"/>
          <p:cNvSpPr/>
          <p:nvPr/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rgbClr val="1F2D29">
                  <a:alpha val="0"/>
                </a:srgbClr>
              </a:gs>
              <a:gs pos="100000">
                <a:srgbClr val="A1D68B">
                  <a:alpha val="20784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 txBox="1"/>
          <p:nvPr>
            <p:ph idx="1" type="body"/>
          </p:nvPr>
        </p:nvSpPr>
        <p:spPr>
          <a:xfrm>
            <a:off x="762209" y="143963"/>
            <a:ext cx="7540515" cy="660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4170" lvl="0" marL="34417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br>
              <a:rPr lang="en-US"/>
            </a:br>
            <a:r>
              <a:rPr b="1" lang="en-US"/>
              <a:t>《</a:t>
            </a:r>
            <a:r>
              <a:rPr b="1" lang="en-US">
                <a:latin typeface="MS PGothic"/>
                <a:ea typeface="MS PGothic"/>
                <a:cs typeface="MS PGothic"/>
                <a:sym typeface="MS PGothic"/>
              </a:rPr>
              <a:t>創世紀</a:t>
            </a:r>
            <a:r>
              <a:rPr b="1" lang="en-US"/>
              <a:t>》</a:t>
            </a:r>
            <a:r>
              <a:rPr b="1" lang="en-US">
                <a:latin typeface="MS PGothic"/>
                <a:ea typeface="MS PGothic"/>
                <a:cs typeface="MS PGothic"/>
                <a:sym typeface="MS PGothic"/>
              </a:rPr>
              <a:t>第一、二章描寫人的創造，寫得非常美麗動人。聖經學者估計創世紀是寫於公元前五百年左右。那段時期是猶太人最悲苦的時期</a:t>
            </a:r>
            <a:r>
              <a:rPr b="1" lang="en-US"/>
              <a:t>﹔</a:t>
            </a:r>
            <a:r>
              <a:rPr b="1" lang="en-US">
                <a:latin typeface="MS PGothic"/>
                <a:ea typeface="MS PGothic"/>
                <a:cs typeface="MS PGothic"/>
                <a:sym typeface="MS PGothic"/>
              </a:rPr>
              <a:t>大部份猶太人都被充軍到巴比倫去，過著為奴的生活。對於過去的歷史資料，大多是存留在他們的記憶當中，很少記錄在書本內。這些被充軍的猶太人來自巴勒斯坦的不同地區，有著不同的身份地位，其中有司祭，也有在聖殿中擔當各種職務的。當時的以色列民族已分裂，有來自北國的，也有來自南國的</a:t>
            </a:r>
            <a:r>
              <a:rPr b="1" lang="en-US"/>
              <a:t>﹔</a:t>
            </a:r>
            <a:r>
              <a:rPr b="1" lang="en-US">
                <a:latin typeface="MS PGothic"/>
                <a:ea typeface="MS PGothic"/>
                <a:cs typeface="MS PGothic"/>
                <a:sym typeface="MS PGothic"/>
              </a:rPr>
              <a:t>他們都非常著意保留各自的傳統。然而，面對這巨大的悲劇，他們分裂的界線越來越模糊，存留在他們腦海的資料已再不分南北，全都屬於猶太這民族了。了解上述背景將會讓大家更懂得欣賞聖經這本書，亦會更明白聖經中的重複資料。創世紀第一、二章創造人的故事和比喻的寫法乃是當日的文化，當然與今日科學的講法大有逕庭，不可比較，最要緊的是要知道故事和比喻所表達的意義。還有，當日的道德標準與今日的更不可同日而語。因此，閱讀聖經必須放下成見，享受故事和比喻的描繪方法及表達方式</a:t>
            </a:r>
            <a:r>
              <a:rPr b="1" lang="en-US"/>
              <a:t>。</a:t>
            </a:r>
            <a:endParaRPr/>
          </a:p>
          <a:p>
            <a:pPr indent="-229870" lvl="0" marL="34417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picture containing sky, outdoor, church, building&#10;&#10;Description automatically generated" id="180" name="Google Shape;18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4205" y="-2649"/>
            <a:ext cx="3904784" cy="433569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"/>
          <p:cNvSpPr txBox="1"/>
          <p:nvPr/>
        </p:nvSpPr>
        <p:spPr>
          <a:xfrm>
            <a:off x="8743950" y="4422775"/>
            <a:ext cx="2743200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b="0" i="0" lang="en-US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822E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"/>
          <p:cNvSpPr/>
          <p:nvPr/>
        </p:nvSpPr>
        <p:spPr>
          <a:xfrm rot="-5400000">
            <a:off x="3678519" y="-1660968"/>
            <a:ext cx="5838229" cy="11188733"/>
          </a:xfrm>
          <a:custGeom>
            <a:rect b="b" l="l" r="r" t="t"/>
            <a:pathLst>
              <a:path extrusionOk="0" h="6858000" w="7821919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A1D68B">
                  <a:alpha val="0"/>
                </a:srgbClr>
              </a:gs>
              <a:gs pos="25000">
                <a:srgbClr val="A1D68B">
                  <a:alpha val="0"/>
                </a:srgbClr>
              </a:gs>
              <a:gs pos="100000">
                <a:srgbClr val="A1D68B">
                  <a:alpha val="74901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7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3291E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953542" y="0"/>
            <a:ext cx="7875912" cy="6858000"/>
          </a:xfrm>
          <a:custGeom>
            <a:rect b="b" l="l" r="r" t="t"/>
            <a:pathLst>
              <a:path extrusionOk="0" h="6858000" w="7821919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D29">
                  <a:alpha val="0"/>
                </a:srgbClr>
              </a:gs>
              <a:gs pos="15000">
                <a:srgbClr val="1F2D29">
                  <a:alpha val="0"/>
                </a:srgbClr>
              </a:gs>
              <a:gs pos="100000">
                <a:schemeClr val="dk2"/>
              </a:gs>
            </a:gsLst>
            <a:lin ang="108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5"/>
          <p:cNvSpPr/>
          <p:nvPr/>
        </p:nvSpPr>
        <p:spPr>
          <a:xfrm>
            <a:off x="0" y="0"/>
            <a:ext cx="959909" cy="6858000"/>
          </a:xfrm>
          <a:prstGeom prst="rect">
            <a:avLst/>
          </a:prstGeom>
          <a:solidFill>
            <a:srgbClr val="2F46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rgbClr val="1F2D29">
                  <a:alpha val="0"/>
                </a:srgbClr>
              </a:gs>
              <a:gs pos="100000">
                <a:srgbClr val="A1D68B">
                  <a:alpha val="20784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 txBox="1"/>
          <p:nvPr>
            <p:ph idx="1" type="body"/>
          </p:nvPr>
        </p:nvSpPr>
        <p:spPr>
          <a:xfrm>
            <a:off x="723346" y="44896"/>
            <a:ext cx="5206790" cy="6757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4170" lvl="0" marL="34417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「這是創造天地的來歷：在上主天主創造天地時，地上還沒有灌木，田間也沒有生出蔬菜，因為上主天主還沒有使雨降在地上，也沒有人耕種土地，有從地下湧出的水浸潤所有地面。上主天主用地上的灰土形成了人，在他鼻孔內吹了一口生氣，人就成了一個有靈的生物。」</a:t>
            </a:r>
            <a:r>
              <a:rPr b="1" lang="en-US" sz="1800"/>
              <a:t>﹙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創</a:t>
            </a:r>
            <a:r>
              <a:rPr b="1" lang="en-US" sz="1800"/>
              <a:t>2：4-7﹚</a:t>
            </a:r>
            <a:br>
              <a:rPr b="1" lang="en-US" sz="1800"/>
            </a:b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《創世紀》以短短的幾句話描述了人的創造，這幾句話在聖經中常見重複。聖經所講論的「人」是一個令人驚奇的奧秘。「我讚美祢，因我被造，驚奇神奧，祢的工作，千奇萬妙！我的生命，祢全知曉。」</a:t>
            </a:r>
            <a:r>
              <a:rPr b="1" lang="en-US" sz="1800"/>
              <a:t>﹙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詠</a:t>
            </a:r>
            <a:r>
              <a:rPr b="1" lang="en-US" sz="1800"/>
              <a:t>139：14﹚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聖經常以極端的對比來形容人。「天主說：『讓我們照我們的肖像，按我們的模樣造人，叫他管理海中的魚、天空的飛鳥、牲畜、各種野獸、在地上爬行的各種爬蟲。』天主於是照自己的肖像造了人，就是照天主的肖像造了人：造了一男一女。」</a:t>
            </a:r>
            <a:r>
              <a:rPr b="1" lang="en-US" sz="1800"/>
              <a:t>﹙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創</a:t>
            </a:r>
            <a:r>
              <a:rPr b="1" lang="en-US" sz="1800"/>
              <a:t>1：26-27﹚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「天主在伊甸東部種植了一個樂園，就將他形成的人安置在裡面。」</a:t>
            </a:r>
            <a:r>
              <a:rPr b="1" lang="en-US" sz="1800"/>
              <a:t>﹙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創</a:t>
            </a:r>
            <a:r>
              <a:rPr b="1" lang="en-US" sz="1800"/>
              <a:t>2：8﹚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「上主天主將人安置在伊甸的樂園內，叫他耕種，看守樂園。」</a:t>
            </a:r>
            <a:r>
              <a:rPr b="1" lang="en-US" sz="1800"/>
              <a:t>﹙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創</a:t>
            </a:r>
            <a:r>
              <a:rPr b="1" lang="en-US" sz="1800"/>
              <a:t>2：15﹚</a:t>
            </a:r>
            <a:endParaRPr sz="1800"/>
          </a:p>
        </p:txBody>
      </p:sp>
      <p:pic>
        <p:nvPicPr>
          <p:cNvPr descr="Nature Background Free Stock Photo - Public Domain Pictures" id="196" name="Google Shape;19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85985" y="1176454"/>
            <a:ext cx="6255834" cy="4161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"/>
          <p:cNvSpPr/>
          <p:nvPr/>
        </p:nvSpPr>
        <p:spPr>
          <a:xfrm>
            <a:off x="2133" y="-1"/>
            <a:ext cx="12189867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93" y="0"/>
            <a:ext cx="46325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6"/>
          <p:cNvSpPr txBox="1"/>
          <p:nvPr>
            <p:ph type="title"/>
          </p:nvPr>
        </p:nvSpPr>
        <p:spPr>
          <a:xfrm>
            <a:off x="1389300" y="1201723"/>
            <a:ext cx="2888120" cy="4454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/>
          </a:p>
        </p:txBody>
      </p:sp>
      <p:sp>
        <p:nvSpPr>
          <p:cNvPr id="205" name="Google Shape;205;p6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2F46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"/>
          <p:cNvSpPr txBox="1"/>
          <p:nvPr>
            <p:ph idx="1" type="body"/>
          </p:nvPr>
        </p:nvSpPr>
        <p:spPr>
          <a:xfrm>
            <a:off x="4818872" y="136653"/>
            <a:ext cx="7244837" cy="65653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主用地上的灰土形成人，「凡是從土來的，都要歸於土。」</a:t>
            </a:r>
            <a:r>
              <a:rPr b="1" lang="en-US" sz="1600"/>
              <a:t>﹙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德</a:t>
            </a:r>
            <a:r>
              <a:rPr b="1" lang="en-US" sz="1600"/>
              <a:t>40：11﹚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人要醒覺，死亡會驟然降來，死亡的種子會隨時發芽滋長。人自出離母胎那一天，便要面對死亡，無論光榮富貴、貧如赤子，都無一倖免。「凡有肉軀的，從人到禽獸，都是如此。」</a:t>
            </a:r>
            <a:r>
              <a:rPr b="1" lang="en-US" sz="1600"/>
              <a:t>﹙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德</a:t>
            </a:r>
            <a:r>
              <a:rPr b="1" lang="en-US" sz="1600"/>
              <a:t>40：8﹚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約伯申訴說：「我為何一出母胎沒有立即死去？為何我一離母腹沒有斷氣？」</a:t>
            </a:r>
            <a:r>
              <a:rPr b="1" lang="en-US" sz="1600"/>
              <a:t>﹙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約</a:t>
            </a:r>
            <a:r>
              <a:rPr b="1" lang="en-US" sz="1600"/>
              <a:t>3：11﹚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因他非常清楚人的終向：「人去了，好像雲消霧散；下到陰府的，再也不得上來。」</a:t>
            </a:r>
            <a:r>
              <a:rPr b="1" lang="en-US" sz="1600"/>
              <a:t>﹙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約</a:t>
            </a:r>
            <a:r>
              <a:rPr b="1" lang="en-US" sz="1600"/>
              <a:t>7：9﹚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聖經中的「智慧書」展示出死亡是人最大的挑戰，不過，亦說明在所有動物中，只有人能醒覺到自己的脆弱。「沒有人有權將生氣保留不失，也沒有人能支配死期。」</a:t>
            </a:r>
            <a:r>
              <a:rPr b="1" lang="en-US" sz="1600"/>
              <a:t>﹙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訓</a:t>
            </a:r>
            <a:r>
              <a:rPr b="1" lang="en-US" sz="1600"/>
              <a:t>8：8﹚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「有時我看見惡人被抬去安葬，而行義的人卻離開聖處，而在城中被人遺忘：這也是虛幻。」</a:t>
            </a:r>
            <a:r>
              <a:rPr b="1" lang="en-US" sz="1600"/>
              <a:t>﹙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訓</a:t>
            </a:r>
            <a:r>
              <a:rPr b="1" lang="en-US" sz="1600"/>
              <a:t>8：10﹚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「天主藉此是為使世人認清自己是誰，……世人的命運，同走獸的命運，都是一樣：前者怎樣死，後者也怎樣死；氣息都一樣，人並不優於走獸：因為都是虛無。都同歸於一處；既都出於塵土，也都歸於塵土。」</a:t>
            </a:r>
            <a:r>
              <a:rPr b="1" lang="en-US" sz="1600"/>
              <a:t>﹙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訓</a:t>
            </a:r>
            <a:r>
              <a:rPr b="1" lang="en-US" sz="1600"/>
              <a:t>3：18-20﹚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雖然人一生可能有所作為，但亦難逃一死。「因為智者和愚者，同樣不為人常久記念，早晚有一天都要被人遺忘。可惜，智者和愚者同樣死去！」</a:t>
            </a:r>
            <a:r>
              <a:rPr b="1" lang="en-US" sz="1600"/>
              <a:t>﹙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訓</a:t>
            </a:r>
            <a:r>
              <a:rPr b="1" lang="en-US" sz="1600"/>
              <a:t>2：16﹚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雖是如此，《訓道篇》卻鼓勵人應常懷感恩之心，享受生命中短暫的片段。「在你年輕的時日，在災禍的日子來到之前，即在你所說的那些『沒有歡樂』的日子來到之前，你應記念你的造主。」</a:t>
            </a:r>
            <a:r>
              <a:rPr b="1" lang="en-US" sz="1600"/>
              <a:t>﹙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訓</a:t>
            </a:r>
            <a:r>
              <a:rPr b="1" lang="en-US" sz="1600"/>
              <a:t>12：1﹚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這並非忘卻人生矛盾的態度。《訓道篇》以充滿詩意的寫法描繪人生的终結：「那時銀鏈將斷，金燈將碎，水罐將破於泉旁，輪子將爛於井邊，灰塵將歸於原來的土中，生氣將歸於天主，因為原是天主之所賜。」</a:t>
            </a:r>
            <a:r>
              <a:rPr b="1" lang="en-US" sz="1600"/>
              <a:t>﹙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訓</a:t>
            </a:r>
            <a:r>
              <a:rPr b="1" lang="en-US" sz="1600"/>
              <a:t>12：6-7﹚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人的肉軀雖隨死亡歸回塵土，但天主恩賜的氣卻回歸到天主那裡，這給死亡留下一絲的希望。《訓道篇》亦講及天主的審判。「我心裡想天主必要審判義人和惡人，因為各種事情和行為，在天主那裡都有其定時。」</a:t>
            </a:r>
            <a:r>
              <a:rPr b="1" lang="en-US" sz="1600"/>
              <a:t>﹙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訓</a:t>
            </a:r>
            <a:r>
              <a:rPr b="1" lang="en-US" sz="1600"/>
              <a:t>3：17﹚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因此，人應敬畏天主。「凡天主所行的事，永恒不變，無一可增，無一可減。天主這樣作，是為叫人敬畏祂。」</a:t>
            </a:r>
            <a:r>
              <a:rPr b="1" lang="en-US" sz="1600"/>
              <a:t>﹙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訓</a:t>
            </a:r>
            <a:r>
              <a:rPr b="1" lang="en-US" sz="1600"/>
              <a:t>3：14﹚ 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智慧書的另一層面指出：死亡沒資格作最後定論。人對死亡反感是自然不過的</a:t>
            </a:r>
            <a:r>
              <a:rPr b="1" lang="en-US" sz="1600"/>
              <a:t>﹔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然而，大家都必須清楚</a:t>
            </a:r>
            <a:r>
              <a:rPr b="1" lang="en-US" sz="1600"/>
              <a:t> — 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人是為生而受造，而非為死。智慧書清楚申明，人的本性早已埋下永生希望的種子。</a:t>
            </a:r>
            <a:endParaRPr sz="1600"/>
          </a:p>
        </p:txBody>
      </p:sp>
      <p:pic>
        <p:nvPicPr>
          <p:cNvPr descr="Fotos gratis : mar, montaña, cielo, molino, viento ..." id="208" name="Google Shape;2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650" y="1057275"/>
            <a:ext cx="3648075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1285906" y="0"/>
            <a:ext cx="10906093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/>
          <p:nvPr/>
        </p:nvSpPr>
        <p:spPr>
          <a:xfrm rot="10800000">
            <a:off x="1809734" y="80805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 txBox="1"/>
          <p:nvPr>
            <p:ph idx="1" type="body"/>
          </p:nvPr>
        </p:nvSpPr>
        <p:spPr>
          <a:xfrm>
            <a:off x="2088155" y="99783"/>
            <a:ext cx="9730785" cy="3502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《智慧篇》是智慧書中的最後一書，題名原為「撒羅滿的智慧」，作者希望把自己的教導歸於智王撒羅滿，因為撒羅滿是智慧的象徵。作者寫道：「我也是有死的人，同眾人一樣；我也是出於用土受造的原祖，在母胎中形成了肉軀，我一出生，便呼吸了公共的空氣，落在具有同一命運的地上，哭出了第一聲，與眾人無異；因為，人人進入生命的路，只有一條，去世亦然。」</a:t>
            </a:r>
            <a:r>
              <a:rPr b="1" lang="en-US" sz="1600">
                <a:solidFill>
                  <a:schemeClr val="dk2"/>
                </a:solidFill>
              </a:rPr>
              <a:t>﹙</a:t>
            </a: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智</a:t>
            </a:r>
            <a:r>
              <a:rPr b="1" lang="en-US" sz="1600">
                <a:solidFill>
                  <a:schemeClr val="dk2"/>
                </a:solidFill>
              </a:rPr>
              <a:t>7：1，3，6﹚</a:t>
            </a: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既然生命如此短促，《智慧篇》點出了愚蠢人的想法：「讓我們享受現有的美福，趁年青及時消受這世界。凡是樂事，我們不要放過，到處要留下我們歡樂的痕跡。」</a:t>
            </a:r>
            <a:r>
              <a:rPr b="1" lang="en-US" sz="1600">
                <a:solidFill>
                  <a:schemeClr val="dk2"/>
                </a:solidFill>
              </a:rPr>
              <a:t>﹙</a:t>
            </a: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智</a:t>
            </a:r>
            <a:r>
              <a:rPr b="1" lang="en-US" sz="1600">
                <a:solidFill>
                  <a:schemeClr val="dk2"/>
                </a:solidFill>
              </a:rPr>
              <a:t>2：6，9﹚</a:t>
            </a: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不只如此，他們還會忽視長輩，欺壓弱小，陷害義人</a:t>
            </a:r>
            <a:r>
              <a:rPr b="1" lang="en-US" sz="1600">
                <a:solidFill>
                  <a:schemeClr val="dk2"/>
                </a:solidFill>
              </a:rPr>
              <a:t>﹙</a:t>
            </a: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參閱智</a:t>
            </a:r>
            <a:r>
              <a:rPr b="1" lang="en-US" sz="1600">
                <a:solidFill>
                  <a:schemeClr val="dk2"/>
                </a:solidFill>
              </a:rPr>
              <a:t>2：8-20﹚</a:t>
            </a: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「其實天主造了人，原是不死不滅的，使他成為自己本性的肖像；但因魔鬼的嫉妒，死亡才進入了世界；只有與他結緣的人，纔經歷死亡。」</a:t>
            </a:r>
            <a:r>
              <a:rPr b="1" lang="en-US" sz="1600">
                <a:solidFill>
                  <a:schemeClr val="dk2"/>
                </a:solidFill>
              </a:rPr>
              <a:t>﹙</a:t>
            </a: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智</a:t>
            </a:r>
            <a:r>
              <a:rPr b="1" lang="en-US" sz="1600">
                <a:solidFill>
                  <a:schemeClr val="dk2"/>
                </a:solidFill>
              </a:rPr>
              <a:t>2：23-24﹚</a:t>
            </a:r>
            <a:br>
              <a:rPr b="1" lang="en-US" sz="1600"/>
            </a:br>
            <a:br>
              <a:rPr b="1" lang="en-US" sz="1600"/>
            </a:b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《智慧篇》的作者確信，天主愛一切所有，不恨自己所造的；如果天主憎恨什麼，祂必不會造它。愛護眾靈的天主愛惜萬物，因為萬物都是祂的</a:t>
            </a:r>
            <a:r>
              <a:rPr b="1" lang="en-US" sz="1600">
                <a:solidFill>
                  <a:schemeClr val="dk2"/>
                </a:solidFill>
              </a:rPr>
              <a:t>﹙</a:t>
            </a: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參閱智</a:t>
            </a:r>
            <a:r>
              <a:rPr b="1" lang="en-US" sz="1600">
                <a:solidFill>
                  <a:schemeClr val="dk2"/>
                </a:solidFill>
              </a:rPr>
              <a:t>11：25-27﹚</a:t>
            </a: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。因此，「義人的靈魂在天主手裡，痛苦不能傷害他們。在愚人看來，他們算是死了，……彷彿是歸於泯滅；其實，他們是處於安寧中；……充滿著永生的希望。」</a:t>
            </a:r>
            <a:r>
              <a:rPr b="1" lang="en-US" sz="1600">
                <a:solidFill>
                  <a:schemeClr val="dk2"/>
                </a:solidFill>
              </a:rPr>
              <a:t>﹙</a:t>
            </a:r>
            <a:r>
              <a:rPr b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智</a:t>
            </a:r>
            <a:r>
              <a:rPr b="1" lang="en-US" sz="1600">
                <a:solidFill>
                  <a:schemeClr val="dk2"/>
                </a:solidFill>
              </a:rPr>
              <a:t>3：1-4﹚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11871960" y="0"/>
            <a:ext cx="32004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sky, outdoor, snow, nature&#10;&#10;Description automatically generated" id="221" name="Google Shape;22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5725" y="3295650"/>
            <a:ext cx="69151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>
            <p:ph idx="1" type="body"/>
          </p:nvPr>
        </p:nvSpPr>
        <p:spPr>
          <a:xfrm>
            <a:off x="5392974" y="337616"/>
            <a:ext cx="5920115" cy="6331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-344170" lvl="0" marL="34417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0000"/>
              <a:buChar char="▪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《約伯傳》所描寫的約伯雖處於痛苦和死亡的暗晦中，卻仍看到曙光。《約伯傳》第三十一至四十一章描述約伯已無心再跟朋友爭論他受苦的緣由，此時，天主顯現與約伯對話，使他明白，所有受造物皆上主所造，宇宙中生命的出現也是全能且充滿智慧的天主所造。於是，約伯謙卑地對天主說：「我知道祢事事都能，祢所有的計劃，沒有不實現的。是我以無智的話，使祢的計劃模糊不明；是我說了無知的話，說了那些超越我智力的話。以前我只聽見了有關祢的事，現今我親眼見了祢。」</a:t>
            </a:r>
            <a:r>
              <a:rPr b="1" lang="en-US"/>
              <a:t>﹙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約</a:t>
            </a:r>
            <a:r>
              <a:rPr b="1" lang="en-US"/>
              <a:t>42：2-3，5﹚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約伯並無對痛苦和死亡給予任何解釋，但他親眼看到自己是受造物之一，是天主所創造的，天主是一切生命的根源，人要在天主內生活</a:t>
            </a:r>
            <a:r>
              <a:rPr b="1" lang="en-US"/>
              <a:t>﹔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這就是他在痛苦中所見到的曙光。約伯承認自己的卑微，接受自己人性的有限，天主卻跟他對話。於是，這有限不再受束縛，並可接受真理，可與天主及其他受造物建立關係。約伯更體會得到，人雖有限卻可看到天主的無限。人要知道天主在天上</a:t>
            </a:r>
            <a:r>
              <a:rPr b="1" lang="en-US"/>
              <a:t>﹙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訓</a:t>
            </a:r>
            <a:r>
              <a:rPr b="1" lang="en-US"/>
              <a:t>5：1﹚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掌握生死的大權</a:t>
            </a:r>
            <a:r>
              <a:rPr b="1" lang="en-US"/>
              <a:t>﹙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智</a:t>
            </a:r>
            <a:r>
              <a:rPr b="1" lang="en-US"/>
              <a:t>16：13﹚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。然而，「天主並未造死亡，也不樂意生靈滅亡。祂造了萬物，為叫它們生存；世上的生物都有生命力，本身都沒有致命的毒素，陰府在地上也沒有權勢；因為正義是不死不滅的。」</a:t>
            </a:r>
            <a:r>
              <a:rPr b="1" lang="en-US"/>
              <a:t>﹙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智</a:t>
            </a:r>
            <a:r>
              <a:rPr b="1" lang="en-US"/>
              <a:t>1：13-15﹚</a:t>
            </a:r>
            <a:endParaRPr/>
          </a:p>
        </p:txBody>
      </p:sp>
      <p:pic>
        <p:nvPicPr>
          <p:cNvPr descr="A picture containing sunset, silhouette, blur&#10;&#10;Description automatically generated" id="227" name="Google Shape;2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950" y="1843688"/>
            <a:ext cx="4410074" cy="291344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8"/>
          <p:cNvSpPr txBox="1"/>
          <p:nvPr/>
        </p:nvSpPr>
        <p:spPr>
          <a:xfrm>
            <a:off x="1123950" y="4748213"/>
            <a:ext cx="291465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BY-ND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822E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/>
          <p:nvPr/>
        </p:nvSpPr>
        <p:spPr>
          <a:xfrm rot="-5400000">
            <a:off x="3678519" y="-1660968"/>
            <a:ext cx="5838229" cy="11188733"/>
          </a:xfrm>
          <a:custGeom>
            <a:rect b="b" l="l" r="r" t="t"/>
            <a:pathLst>
              <a:path extrusionOk="0" h="6858000" w="7821919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A1D68B">
                  <a:alpha val="0"/>
                </a:srgbClr>
              </a:gs>
              <a:gs pos="25000">
                <a:srgbClr val="A1D68B">
                  <a:alpha val="0"/>
                </a:srgbClr>
              </a:gs>
              <a:gs pos="100000">
                <a:srgbClr val="A1D68B">
                  <a:alpha val="74901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3291E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953542" y="0"/>
            <a:ext cx="7875912" cy="6858000"/>
          </a:xfrm>
          <a:custGeom>
            <a:rect b="b" l="l" r="r" t="t"/>
            <a:pathLst>
              <a:path extrusionOk="0" h="6858000" w="7821919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D29">
                  <a:alpha val="0"/>
                </a:srgbClr>
              </a:gs>
              <a:gs pos="15000">
                <a:srgbClr val="1F2D29">
                  <a:alpha val="0"/>
                </a:srgbClr>
              </a:gs>
              <a:gs pos="100000">
                <a:schemeClr val="dk2"/>
              </a:gs>
            </a:gsLst>
            <a:lin ang="108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0" y="0"/>
            <a:ext cx="959909" cy="6858000"/>
          </a:xfrm>
          <a:prstGeom prst="rect">
            <a:avLst/>
          </a:prstGeom>
          <a:solidFill>
            <a:srgbClr val="2F46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rgbClr val="1F2D29">
                  <a:alpha val="0"/>
                </a:srgbClr>
              </a:gs>
              <a:gs pos="100000">
                <a:srgbClr val="A1D68B">
                  <a:alpha val="20784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9"/>
          <p:cNvSpPr txBox="1"/>
          <p:nvPr>
            <p:ph idx="1" type="body"/>
          </p:nvPr>
        </p:nvSpPr>
        <p:spPr>
          <a:xfrm>
            <a:off x="618339" y="4241"/>
            <a:ext cx="7258614" cy="6855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4170" lvl="0" marL="34417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Char char="▪"/>
            </a:pP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萬物之中，只有人懂得和天主交談。若留意以色列民的經書，便會體會到以色列與上主對話時的心情，有喜樂的、有感恩的，但特別多的是他們向天主發牢騷，這跟他們在沙漠中流亡四十年的經驗相關，他們飽受困難痛苦，每日都在尋找水源，過著遊牧的生活</a:t>
            </a:r>
            <a:r>
              <a:rPr b="1" lang="en-US" sz="1500"/>
              <a:t>﹔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不時又會遇到敵人，引發衝突，甚或戰爭，生命常受威脅。在沙漠生活，令以色列民更感團結的需要，他們以祈禱表達他們的心情和意願。他們一方面祈求天主保護他們，另一方面卻抱怨天主：「巴不得我們都死在埃及地，都死在曠野裡！為什麼上主引我們到那地方死在刀下，叫我們的妻子兒女當作戰利品？再回埃及去，為我們豈不更好？」</a:t>
            </a:r>
            <a:r>
              <a:rPr b="1" lang="en-US" sz="1500"/>
              <a:t>﹙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戶</a:t>
            </a:r>
            <a:r>
              <a:rPr b="1" lang="en-US" sz="1500"/>
              <a:t>14：2-4﹚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聖詠第九十篇就是以色列民祈禱的典型。他們信靠天主：「吾主，從永遠到永遠，你作了我們的靠山。」</a:t>
            </a:r>
            <a:r>
              <a:rPr b="1" lang="en-US" sz="1500"/>
              <a:t>﹙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詠</a:t>
            </a:r>
            <a:r>
              <a:rPr b="1" lang="en-US" sz="1500"/>
              <a:t>90：1﹚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他們感到人生的短暫虛空：「我們的壽數，不外七十春秋，若是強壯，也不過八十寒暑；但多半還是充滿勞苦與空虛，因轉眼即逝，我們也如飛而去。」</a:t>
            </a:r>
            <a:r>
              <a:rPr b="1" lang="en-US" sz="1500"/>
              <a:t>﹙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詠</a:t>
            </a:r>
            <a:r>
              <a:rPr b="1" lang="en-US" sz="1500"/>
              <a:t>90：10﹚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他們願意尋求智慧：「求祢教導我們詳數年歲，使我們達到內心的智慧。」</a:t>
            </a:r>
            <a:r>
              <a:rPr b="1" lang="en-US" sz="1500"/>
              <a:t>﹙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詠</a:t>
            </a:r>
            <a:r>
              <a:rPr b="1" lang="en-US" sz="1500"/>
              <a:t>90：12﹚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他們明白痛苦的價值：「祢磨難我們，使我們受苦多少日子，求祢也使我們多少年月時日歡喜。」</a:t>
            </a:r>
            <a:r>
              <a:rPr b="1" lang="en-US" sz="1500"/>
              <a:t>﹙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詠</a:t>
            </a:r>
            <a:r>
              <a:rPr b="1" lang="en-US" sz="1500"/>
              <a:t>90：15﹚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他們祈求上主的護佑：「願上主我們的天主給我們廣施仁風，求祢促使我們所行的工作順利成功。」</a:t>
            </a:r>
            <a:r>
              <a:rPr b="1" lang="en-US" sz="1500"/>
              <a:t>﹙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詠</a:t>
            </a:r>
            <a:r>
              <a:rPr b="1" lang="en-US" sz="1500"/>
              <a:t>90：17﹚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以色列民雖在眾多的苦痛中，「我的眼淚竟變成了我晝夜的飲食」</a:t>
            </a:r>
            <a:r>
              <a:rPr b="1" lang="en-US" sz="1500"/>
              <a:t>﹙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詠</a:t>
            </a:r>
            <a:r>
              <a:rPr b="1" lang="en-US" sz="1500"/>
              <a:t>42：4﹚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，在遇到敵人時，「求祢不要將你斑鳩的性命交給野鷹」</a:t>
            </a:r>
            <a:r>
              <a:rPr b="1" lang="en-US" sz="1500"/>
              <a:t>﹙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詠</a:t>
            </a:r>
            <a:r>
              <a:rPr b="1" lang="en-US" sz="1500"/>
              <a:t>74：19﹚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，在感到孤獨無告時，「上主，求祢側耳俯聽我，因為我可憐而又無告」，在軟弱無力時，「我全身骨骸都已脫散；我的心好像是蠟，在我內臟中溶化」</a:t>
            </a:r>
            <a:r>
              <a:rPr b="1" lang="en-US" sz="1500"/>
              <a:t>﹙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詠</a:t>
            </a:r>
            <a:r>
              <a:rPr b="1" lang="en-US" sz="1500"/>
              <a:t>22：15﹚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，他們的祈禱有時亦充滿平安喜樂：「天主，求祢保祐我，因為我只投靠祢。上主，祢是我的產業，是我的杯爵，我要得祢的基業，有祢為我守著。因此我心高興，我靈喜歡，連我的肉軀也無憂安眠。因為祢絕不會將我遺棄在陰府，祢也絕不讓祢的聖者見到腐朽，請祢將生命的道路指示給我，唯有在祢面前有圓滿的喜悅，永遠在祢右邊也是我的福樂。」</a:t>
            </a:r>
            <a:r>
              <a:rPr b="1" lang="en-US" sz="1500"/>
              <a:t>﹙</a:t>
            </a:r>
            <a:r>
              <a:rPr b="1" lang="en-US" sz="1500">
                <a:latin typeface="Arial"/>
                <a:ea typeface="Arial"/>
                <a:cs typeface="Arial"/>
                <a:sym typeface="Arial"/>
              </a:rPr>
              <a:t>詠</a:t>
            </a:r>
            <a:r>
              <a:rPr b="1" lang="en-US" sz="1500"/>
              <a:t>16：1，5，9-11﹚</a:t>
            </a:r>
            <a:endParaRPr sz="1500"/>
          </a:p>
        </p:txBody>
      </p:sp>
      <p:pic>
        <p:nvPicPr>
          <p:cNvPr descr="A picture containing sky, sunset, outdoor, sun&#10;&#10;Description automatically generated" id="243" name="Google Shape;243;p9"/>
          <p:cNvPicPr preferRelativeResize="0"/>
          <p:nvPr/>
        </p:nvPicPr>
        <p:blipFill rotWithShape="1">
          <a:blip r:embed="rId6">
            <a:alphaModFix/>
          </a:blip>
          <a:srcRect b="157" l="12724" r="32197" t="0"/>
          <a:stretch/>
        </p:blipFill>
        <p:spPr>
          <a:xfrm>
            <a:off x="7879044" y="210366"/>
            <a:ext cx="4246289" cy="4317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"/>
          <p:cNvSpPr txBox="1"/>
          <p:nvPr/>
        </p:nvSpPr>
        <p:spPr>
          <a:xfrm>
            <a:off x="9572625" y="4741863"/>
            <a:ext cx="11620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dison">
  <a:themeElements>
    <a:clrScheme name="Madison">
      <a:dk1>
        <a:srgbClr val="000000"/>
      </a:dk1>
      <a:lt1>
        <a:srgbClr val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dison">
  <a:themeElements>
    <a:clrScheme name="Madison">
      <a:dk1>
        <a:srgbClr val="000000"/>
      </a:dk1>
      <a:lt1>
        <a:srgbClr val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2022-01-05T01:19:29Z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